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5" r:id="rId9"/>
    <p:sldId id="266" r:id="rId10"/>
    <p:sldId id="267"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2"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8E29B-9C5C-4559-8EC3-1BB43875B2C3}"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8E29B-9C5C-4559-8EC3-1BB43875B2C3}"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8E29B-9C5C-4559-8EC3-1BB43875B2C3}"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8E29B-9C5C-4559-8EC3-1BB43875B2C3}"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8E29B-9C5C-4559-8EC3-1BB43875B2C3}"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8E29B-9C5C-4559-8EC3-1BB43875B2C3}"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8E29B-9C5C-4559-8EC3-1BB43875B2C3}"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8E29B-9C5C-4559-8EC3-1BB43875B2C3}"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8E29B-9C5C-4559-8EC3-1BB43875B2C3}"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8E29B-9C5C-4559-8EC3-1BB43875B2C3}"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8E29B-9C5C-4559-8EC3-1BB43875B2C3}"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6B485-89CA-40D6-BF1F-7B9971612D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8E29B-9C5C-4559-8EC3-1BB43875B2C3}" type="datetimeFigureOut">
              <a:rPr lang="en-US" smtClean="0"/>
              <a:pPr/>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6B485-89CA-40D6-BF1F-7B9971612D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2.jpg"/>
          <p:cNvPicPr>
            <a:picLocks noChangeAspect="1"/>
          </p:cNvPicPr>
          <p:nvPr/>
        </p:nvPicPr>
        <p:blipFill>
          <a:blip r:embed="rId2"/>
          <a:stretch>
            <a:fillRect/>
          </a:stretch>
        </p:blipFill>
        <p:spPr>
          <a:xfrm>
            <a:off x="0" y="1066800"/>
            <a:ext cx="4495799" cy="5791200"/>
          </a:xfrm>
          <a:prstGeom prst="rect">
            <a:avLst/>
          </a:prstGeom>
        </p:spPr>
      </p:pic>
      <p:pic>
        <p:nvPicPr>
          <p:cNvPr id="5" name="Picture 4" descr="m1.jpg"/>
          <p:cNvPicPr>
            <a:picLocks noChangeAspect="1"/>
          </p:cNvPicPr>
          <p:nvPr/>
        </p:nvPicPr>
        <p:blipFill>
          <a:blip r:embed="rId3"/>
          <a:stretch>
            <a:fillRect/>
          </a:stretch>
        </p:blipFill>
        <p:spPr>
          <a:xfrm>
            <a:off x="4495800" y="1066800"/>
            <a:ext cx="4648200" cy="5791200"/>
          </a:xfrm>
          <a:prstGeom prst="rect">
            <a:avLst/>
          </a:prstGeom>
        </p:spPr>
      </p:pic>
      <p:sp>
        <p:nvSpPr>
          <p:cNvPr id="2" name="Title 1"/>
          <p:cNvSpPr>
            <a:spLocks noGrp="1"/>
          </p:cNvSpPr>
          <p:nvPr>
            <p:ph type="ctrTitle"/>
          </p:nvPr>
        </p:nvSpPr>
        <p:spPr>
          <a:xfrm>
            <a:off x="0" y="0"/>
            <a:ext cx="9144000" cy="990600"/>
          </a:xfrm>
          <a:solidFill>
            <a:schemeClr val="accent6">
              <a:lumMod val="20000"/>
              <a:lumOff val="80000"/>
            </a:schemeClr>
          </a:solidFill>
        </p:spPr>
        <p:txBody>
          <a:bodyPr>
            <a:noAutofit/>
          </a:bodyPr>
          <a:lstStyle/>
          <a:p>
            <a:r>
              <a:rPr lang="en-US" sz="2800" dirty="0" smtClean="0">
                <a:solidFill>
                  <a:srgbClr val="002060"/>
                </a:solidFill>
                <a:latin typeface="Algerian" pitchFamily="82" charset="0"/>
              </a:rPr>
              <a:t>Glimpses of the Past</a:t>
            </a:r>
            <a:br>
              <a:rPr lang="en-US" sz="2800" dirty="0" smtClean="0">
                <a:solidFill>
                  <a:srgbClr val="002060"/>
                </a:solidFill>
                <a:latin typeface="Algerian" pitchFamily="82" charset="0"/>
              </a:rPr>
            </a:br>
            <a:r>
              <a:rPr lang="en-US" sz="2800" dirty="0" smtClean="0">
                <a:solidFill>
                  <a:srgbClr val="002060"/>
                </a:solidFill>
                <a:latin typeface="Algerian" pitchFamily="82" charset="0"/>
              </a:rPr>
              <a:t>MODULE 2</a:t>
            </a:r>
            <a:endParaRPr lang="en-US" sz="2800" dirty="0">
              <a:solidFill>
                <a:srgbClr val="002060"/>
              </a:solidFill>
              <a:latin typeface="Algerian" pitchFamily="82" charset="0"/>
            </a:endParaRPr>
          </a:p>
        </p:txBody>
      </p:sp>
      <p:sp>
        <p:nvSpPr>
          <p:cNvPr id="3" name="Subtitle 2"/>
          <p:cNvSpPr>
            <a:spLocks noGrp="1"/>
          </p:cNvSpPr>
          <p:nvPr>
            <p:ph type="subTitle" idx="1"/>
          </p:nvPr>
        </p:nvSpPr>
        <p:spPr>
          <a:xfrm>
            <a:off x="2895600" y="5334000"/>
            <a:ext cx="6248400" cy="1524000"/>
          </a:xfrm>
        </p:spPr>
        <p:txBody>
          <a:bodyPr>
            <a:normAutofit fontScale="70000" lnSpcReduction="20000"/>
          </a:bodyPr>
          <a:lstStyle/>
          <a:p>
            <a:endParaRPr lang="en-US" dirty="0" smtClean="0">
              <a:solidFill>
                <a:srgbClr val="002060"/>
              </a:solidFill>
              <a:latin typeface="Algerian" pitchFamily="82" charset="0"/>
            </a:endParaRPr>
          </a:p>
          <a:p>
            <a:r>
              <a:rPr lang="en-US" dirty="0" smtClean="0">
                <a:solidFill>
                  <a:srgbClr val="002060"/>
                </a:solidFill>
                <a:latin typeface="Algerian" pitchFamily="82" charset="0"/>
              </a:rPr>
              <a:t>		From Our Freedom Movement</a:t>
            </a:r>
          </a:p>
          <a:p>
            <a:r>
              <a:rPr lang="en-US" dirty="0" smtClean="0">
                <a:solidFill>
                  <a:srgbClr val="002060"/>
                </a:solidFill>
                <a:latin typeface="Algerian" pitchFamily="82" charset="0"/>
              </a:rPr>
              <a:t>				</a:t>
            </a:r>
          </a:p>
          <a:p>
            <a:r>
              <a:rPr lang="en-US" dirty="0" smtClean="0">
                <a:solidFill>
                  <a:srgbClr val="002060"/>
                </a:solidFill>
                <a:latin typeface="Algerian" pitchFamily="82" charset="0"/>
              </a:rPr>
              <a:t>			S D SAWANT</a:t>
            </a:r>
            <a:endParaRPr lang="en-US"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92500"/>
          </a:bodyPr>
          <a:lstStyle/>
          <a:p>
            <a:pPr>
              <a:buNone/>
            </a:pPr>
            <a:r>
              <a:rPr lang="en-US" dirty="0" smtClean="0"/>
              <a:t>5. English </a:t>
            </a:r>
            <a:r>
              <a:rPr lang="en-US" dirty="0" err="1" smtClean="0"/>
              <a:t>educationwas</a:t>
            </a:r>
            <a:r>
              <a:rPr lang="en-US" dirty="0" smtClean="0"/>
              <a:t> introduced in India by _____</a:t>
            </a:r>
          </a:p>
          <a:p>
            <a:pPr>
              <a:buNone/>
            </a:pPr>
            <a:r>
              <a:rPr lang="en-US" dirty="0" smtClean="0"/>
              <a:t>(</a:t>
            </a:r>
            <a:r>
              <a:rPr lang="en-US" dirty="0" err="1" smtClean="0"/>
              <a:t>i</a:t>
            </a:r>
            <a:r>
              <a:rPr lang="en-US" dirty="0" smtClean="0"/>
              <a:t>). Macaulay</a:t>
            </a:r>
          </a:p>
          <a:p>
            <a:pPr>
              <a:buNone/>
            </a:pPr>
            <a:r>
              <a:rPr lang="en-US" dirty="0" smtClean="0"/>
              <a:t>(ii). Lord </a:t>
            </a:r>
            <a:r>
              <a:rPr lang="en-US" dirty="0" err="1" smtClean="0"/>
              <a:t>Cripp</a:t>
            </a:r>
            <a:endParaRPr lang="en-US" dirty="0" smtClean="0"/>
          </a:p>
          <a:p>
            <a:pPr>
              <a:buNone/>
            </a:pPr>
            <a:r>
              <a:rPr lang="en-US" dirty="0" smtClean="0"/>
              <a:t>(iii). Dalhousie</a:t>
            </a:r>
          </a:p>
          <a:p>
            <a:pPr>
              <a:buNone/>
            </a:pPr>
            <a:endParaRPr lang="en-US" dirty="0" smtClean="0"/>
          </a:p>
          <a:p>
            <a:pPr>
              <a:buNone/>
            </a:pPr>
            <a:r>
              <a:rPr lang="en-US" dirty="0" smtClean="0"/>
              <a:t>6. By 1856, the British had conquered _________</a:t>
            </a:r>
          </a:p>
          <a:p>
            <a:pPr>
              <a:buNone/>
            </a:pPr>
            <a:r>
              <a:rPr lang="en-US" dirty="0" smtClean="0"/>
              <a:t>(</a:t>
            </a:r>
            <a:r>
              <a:rPr lang="en-US" dirty="0" err="1" smtClean="0"/>
              <a:t>i</a:t>
            </a:r>
            <a:r>
              <a:rPr lang="en-US" dirty="0" smtClean="0"/>
              <a:t>). The whole  of India</a:t>
            </a:r>
          </a:p>
          <a:p>
            <a:pPr>
              <a:buNone/>
            </a:pPr>
            <a:r>
              <a:rPr lang="en-US" dirty="0" smtClean="0"/>
              <a:t>(ii). Eastern part of India</a:t>
            </a:r>
          </a:p>
          <a:p>
            <a:pPr>
              <a:buNone/>
            </a:pPr>
            <a:r>
              <a:rPr lang="en-US" dirty="0" smtClean="0"/>
              <a:t>(iii). Western part </a:t>
            </a:r>
            <a:r>
              <a:rPr lang="en-US" smtClean="0"/>
              <a:t>of India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Y.jpg"/>
          <p:cNvPicPr>
            <a:picLocks noGrp="1" noChangeAspect="1"/>
          </p:cNvPicPr>
          <p:nvPr>
            <p:ph idx="1"/>
          </p:nvPr>
        </p:nvPicPr>
        <p:blipFill>
          <a:blip r:embed="rId2"/>
          <a:stretch>
            <a:fillRect/>
          </a:stretch>
        </p:blipFill>
        <p:spPr>
          <a:xfrm>
            <a:off x="457200" y="228600"/>
            <a:ext cx="8153400" cy="6248400"/>
          </a:xfrm>
        </p:spPr>
      </p:pic>
      <p:sp>
        <p:nvSpPr>
          <p:cNvPr id="5" name="TextBox 4"/>
          <p:cNvSpPr txBox="1"/>
          <p:nvPr/>
        </p:nvSpPr>
        <p:spPr>
          <a:xfrm>
            <a:off x="0" y="0"/>
            <a:ext cx="9144000" cy="707886"/>
          </a:xfrm>
          <a:prstGeom prst="rect">
            <a:avLst/>
          </a:prstGeom>
          <a:solidFill>
            <a:schemeClr val="accent6">
              <a:lumMod val="20000"/>
              <a:lumOff val="80000"/>
            </a:schemeClr>
          </a:solidFill>
        </p:spPr>
        <p:txBody>
          <a:bodyPr wrap="square" rtlCol="0">
            <a:spAutoFit/>
          </a:bodyPr>
          <a:lstStyle/>
          <a:p>
            <a:pPr algn="ctr"/>
            <a:r>
              <a:rPr lang="en-US" sz="4000" dirty="0" smtClean="0">
                <a:solidFill>
                  <a:srgbClr val="002060"/>
                </a:solidFill>
                <a:latin typeface="Algerian" pitchFamily="82" charset="0"/>
              </a:rPr>
              <a:t>End of Module 2</a:t>
            </a:r>
            <a:endParaRPr lang="en-US" sz="4000"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6">
              <a:lumMod val="20000"/>
              <a:lumOff val="80000"/>
            </a:schemeClr>
          </a:solidFill>
        </p:spPr>
        <p:txBody>
          <a:bodyPr>
            <a:normAutofit/>
          </a:bodyPr>
          <a:lstStyle/>
          <a:p>
            <a:r>
              <a:rPr lang="en-US" sz="3200" b="1" dirty="0" smtClean="0">
                <a:solidFill>
                  <a:srgbClr val="002060"/>
                </a:solidFill>
              </a:rPr>
              <a:t>4.Raja Ram Mohan Roy(1772-1833)</a:t>
            </a:r>
            <a:endParaRPr lang="en-US" sz="3200" b="1" dirty="0">
              <a:solidFill>
                <a:srgbClr val="002060"/>
              </a:solidFill>
            </a:endParaRPr>
          </a:p>
        </p:txBody>
      </p:sp>
      <p:sp>
        <p:nvSpPr>
          <p:cNvPr id="3" name="Content Placeholder 2"/>
          <p:cNvSpPr>
            <a:spLocks noGrp="1"/>
          </p:cNvSpPr>
          <p:nvPr>
            <p:ph idx="1"/>
          </p:nvPr>
        </p:nvSpPr>
        <p:spPr>
          <a:xfrm>
            <a:off x="304800" y="1143000"/>
            <a:ext cx="4191000" cy="5410200"/>
          </a:xfrm>
        </p:spPr>
        <p:txBody>
          <a:bodyPr>
            <a:normAutofit fontScale="85000" lnSpcReduction="20000"/>
          </a:bodyPr>
          <a:lstStyle/>
          <a:p>
            <a:pPr algn="just">
              <a:buNone/>
            </a:pPr>
            <a:r>
              <a:rPr lang="en-US" dirty="0" smtClean="0"/>
              <a:t>    	</a:t>
            </a:r>
            <a:r>
              <a:rPr lang="en-US" dirty="0" smtClean="0">
                <a:solidFill>
                  <a:srgbClr val="002060"/>
                </a:solidFill>
              </a:rPr>
              <a:t>Ram Mohan Roy , a learned man from Bengal, tried to reform the society. He taught people that the main precepts of all religions were the same. He emphasized the practical and scientific use of knowledge. He went to England. He reminded the </a:t>
            </a:r>
            <a:r>
              <a:rPr lang="en-US" dirty="0">
                <a:solidFill>
                  <a:srgbClr val="002060"/>
                </a:solidFill>
              </a:rPr>
              <a:t>B</a:t>
            </a:r>
            <a:r>
              <a:rPr lang="en-US" dirty="0" smtClean="0">
                <a:solidFill>
                  <a:srgbClr val="002060"/>
                </a:solidFill>
              </a:rPr>
              <a:t>ritish that rulers too had duty towards their subjects. He started newspapers but the suspicious British stopped them in 1823.</a:t>
            </a:r>
            <a:endParaRPr lang="en-US" dirty="0">
              <a:solidFill>
                <a:srgbClr val="002060"/>
              </a:solidFill>
            </a:endParaRPr>
          </a:p>
        </p:txBody>
      </p:sp>
      <p:pic>
        <p:nvPicPr>
          <p:cNvPr id="6" name="Picture 5" descr="m8.jpg"/>
          <p:cNvPicPr>
            <a:picLocks noChangeAspect="1"/>
          </p:cNvPicPr>
          <p:nvPr/>
        </p:nvPicPr>
        <p:blipFill>
          <a:blip r:embed="rId2"/>
          <a:srcRect l="26533" r="27600"/>
          <a:stretch>
            <a:fillRect/>
          </a:stretch>
        </p:blipFill>
        <p:spPr>
          <a:xfrm>
            <a:off x="4876800" y="1143000"/>
            <a:ext cx="3886200" cy="5410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6">
              <a:lumMod val="20000"/>
              <a:lumOff val="80000"/>
            </a:schemeClr>
          </a:solidFill>
        </p:spPr>
        <p:txBody>
          <a:bodyPr>
            <a:normAutofit/>
          </a:bodyPr>
          <a:lstStyle/>
          <a:p>
            <a:r>
              <a:rPr lang="en-US" sz="3200" b="1" dirty="0" smtClean="0">
                <a:solidFill>
                  <a:srgbClr val="002060"/>
                </a:solidFill>
              </a:rPr>
              <a:t>5. Oppression(1765-1835)</a:t>
            </a:r>
            <a:endParaRPr lang="en-US" sz="3200" b="1" dirty="0">
              <a:solidFill>
                <a:srgbClr val="002060"/>
              </a:solidFill>
            </a:endParaRPr>
          </a:p>
        </p:txBody>
      </p:sp>
      <p:sp>
        <p:nvSpPr>
          <p:cNvPr id="3" name="Content Placeholder 2"/>
          <p:cNvSpPr>
            <a:spLocks noGrp="1"/>
          </p:cNvSpPr>
          <p:nvPr>
            <p:ph idx="1"/>
          </p:nvPr>
        </p:nvSpPr>
        <p:spPr>
          <a:xfrm>
            <a:off x="228600" y="990600"/>
            <a:ext cx="4648200" cy="5867400"/>
          </a:xfrm>
        </p:spPr>
        <p:txBody>
          <a:bodyPr>
            <a:normAutofit fontScale="85000" lnSpcReduction="20000"/>
          </a:bodyPr>
          <a:lstStyle/>
          <a:p>
            <a:pPr algn="just">
              <a:buNone/>
            </a:pPr>
            <a:r>
              <a:rPr lang="en-US" dirty="0" smtClean="0"/>
              <a:t>	</a:t>
            </a:r>
            <a:r>
              <a:rPr lang="en-US" dirty="0" smtClean="0">
                <a:solidFill>
                  <a:srgbClr val="002060"/>
                </a:solidFill>
              </a:rPr>
              <a:t>In 1818, a resolution was passed. Under it an Indian could be jailed without trial in a court. The British officers drew large salaries. They made fortunes in business. By 1829, Britain was exporting British goods worth seven </a:t>
            </a:r>
            <a:r>
              <a:rPr lang="en-US" dirty="0" err="1" smtClean="0">
                <a:solidFill>
                  <a:srgbClr val="002060"/>
                </a:solidFill>
              </a:rPr>
              <a:t>crores</a:t>
            </a:r>
            <a:r>
              <a:rPr lang="en-US" dirty="0" smtClean="0">
                <a:solidFill>
                  <a:srgbClr val="002060"/>
                </a:solidFill>
              </a:rPr>
              <a:t> rupees to India. The British Governor General of India, Bentinck reported to England – “the bones of cotton weavers are bleaching the plains of India.” Thus the British prospered on the ruins of Indian industry.</a:t>
            </a:r>
            <a:endParaRPr lang="en-US" dirty="0">
              <a:solidFill>
                <a:srgbClr val="002060"/>
              </a:solidFill>
            </a:endParaRPr>
          </a:p>
        </p:txBody>
      </p:sp>
      <p:pic>
        <p:nvPicPr>
          <p:cNvPr id="4" name="Picture 3" descr="m10.jpg"/>
          <p:cNvPicPr>
            <a:picLocks noChangeAspect="1"/>
          </p:cNvPicPr>
          <p:nvPr/>
        </p:nvPicPr>
        <p:blipFill>
          <a:blip r:embed="rId2" cstate="print"/>
          <a:srcRect t="9338" r="2083" b="29032"/>
          <a:stretch>
            <a:fillRect/>
          </a:stretch>
        </p:blipFill>
        <p:spPr>
          <a:xfrm>
            <a:off x="5181600" y="990600"/>
            <a:ext cx="3581400" cy="2514600"/>
          </a:xfrm>
          <a:prstGeom prst="rect">
            <a:avLst/>
          </a:prstGeom>
        </p:spPr>
      </p:pic>
      <p:pic>
        <p:nvPicPr>
          <p:cNvPr id="5" name="Picture 4" descr="m3.jpg"/>
          <p:cNvPicPr>
            <a:picLocks noChangeAspect="1"/>
          </p:cNvPicPr>
          <p:nvPr/>
        </p:nvPicPr>
        <p:blipFill>
          <a:blip r:embed="rId3"/>
          <a:stretch>
            <a:fillRect/>
          </a:stretch>
        </p:blipFill>
        <p:spPr>
          <a:xfrm>
            <a:off x="5181600" y="3657600"/>
            <a:ext cx="3581400" cy="2867025"/>
          </a:xfrm>
          <a:prstGeom prst="rect">
            <a:avLst/>
          </a:prstGeom>
        </p:spPr>
      </p:pic>
      <p:sp>
        <p:nvSpPr>
          <p:cNvPr id="6" name="TextBox 5"/>
          <p:cNvSpPr txBox="1"/>
          <p:nvPr/>
        </p:nvSpPr>
        <p:spPr>
          <a:xfrm>
            <a:off x="5791200" y="3048000"/>
            <a:ext cx="2234458" cy="369332"/>
          </a:xfrm>
          <a:prstGeom prst="rect">
            <a:avLst/>
          </a:prstGeom>
          <a:noFill/>
        </p:spPr>
        <p:txBody>
          <a:bodyPr wrap="none" rtlCol="0">
            <a:spAutoFit/>
          </a:bodyPr>
          <a:lstStyle/>
          <a:p>
            <a:r>
              <a:rPr lang="en-US" dirty="0" smtClean="0">
                <a:solidFill>
                  <a:schemeClr val="accent6">
                    <a:lumMod val="40000"/>
                    <a:lumOff val="60000"/>
                  </a:schemeClr>
                </a:solidFill>
              </a:rPr>
              <a:t>Lord William Bentinck</a:t>
            </a:r>
            <a:endParaRPr lang="en-US"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6">
              <a:lumMod val="20000"/>
              <a:lumOff val="80000"/>
            </a:schemeClr>
          </a:solidFill>
        </p:spPr>
        <p:txBody>
          <a:bodyPr>
            <a:normAutofit/>
          </a:bodyPr>
          <a:lstStyle/>
          <a:p>
            <a:r>
              <a:rPr lang="en-US" sz="3200" b="1" dirty="0" smtClean="0">
                <a:solidFill>
                  <a:srgbClr val="002060"/>
                </a:solidFill>
              </a:rPr>
              <a:t>6. Dissatisfaction (1835-56)</a:t>
            </a:r>
            <a:endParaRPr lang="en-US" sz="3200" b="1" dirty="0">
              <a:solidFill>
                <a:srgbClr val="00206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447800" y="914400"/>
            <a:ext cx="6400800" cy="5562600"/>
          </a:xfrm>
          <a:prstGeom prst="rect">
            <a:avLst/>
          </a:prstGeom>
          <a:noFill/>
          <a:ln w="9525">
            <a:noFill/>
            <a:miter lim="800000"/>
            <a:headEnd/>
            <a:tailEnd/>
          </a:ln>
          <a:effectLst/>
        </p:spPr>
      </p:pic>
      <p:sp>
        <p:nvSpPr>
          <p:cNvPr id="4" name="TextBox 3"/>
          <p:cNvSpPr txBox="1"/>
          <p:nvPr/>
        </p:nvSpPr>
        <p:spPr>
          <a:xfrm>
            <a:off x="914400" y="990600"/>
            <a:ext cx="869492" cy="369332"/>
          </a:xfrm>
          <a:prstGeom prst="rect">
            <a:avLst/>
          </a:prstGeom>
          <a:noFill/>
        </p:spPr>
        <p:txBody>
          <a:bodyPr wrap="square" rtlCol="0">
            <a:spAutoFit/>
          </a:bodyPr>
          <a:lstStyle/>
          <a:p>
            <a:r>
              <a:rPr lang="en-US" b="1" dirty="0" smtClean="0">
                <a:solidFill>
                  <a:srgbClr val="002060"/>
                </a:solidFill>
              </a:rPr>
              <a:t>1.</a:t>
            </a:r>
            <a:r>
              <a:rPr lang="en-US" dirty="0" smtClean="0">
                <a:solidFill>
                  <a:srgbClr val="002060"/>
                </a:solidFill>
              </a:rPr>
              <a:t>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6">
              <a:lumMod val="20000"/>
              <a:lumOff val="80000"/>
            </a:schemeClr>
          </a:solidFill>
        </p:spPr>
        <p:txBody>
          <a:bodyPr>
            <a:normAutofit/>
          </a:bodyPr>
          <a:lstStyle/>
          <a:p>
            <a:r>
              <a:rPr lang="en-US" sz="3200" b="1" dirty="0" smtClean="0">
                <a:solidFill>
                  <a:srgbClr val="002060"/>
                </a:solidFill>
              </a:rPr>
              <a:t>6. Dissatisfaction (1835-56)</a:t>
            </a:r>
            <a:endParaRPr lang="en-US" sz="3200" b="1" dirty="0">
              <a:solidFill>
                <a:srgbClr val="002060"/>
              </a:solidFill>
            </a:endParaRPr>
          </a:p>
        </p:txBody>
      </p:sp>
      <p:sp>
        <p:nvSpPr>
          <p:cNvPr id="3" name="Content Placeholder 2"/>
          <p:cNvSpPr>
            <a:spLocks noGrp="1"/>
          </p:cNvSpPr>
          <p:nvPr>
            <p:ph idx="1"/>
          </p:nvPr>
        </p:nvSpPr>
        <p:spPr>
          <a:xfrm>
            <a:off x="0" y="914400"/>
            <a:ext cx="4876800" cy="5562600"/>
          </a:xfrm>
        </p:spPr>
        <p:txBody>
          <a:bodyPr>
            <a:normAutofit fontScale="92500" lnSpcReduction="20000"/>
          </a:bodyPr>
          <a:lstStyle/>
          <a:p>
            <a:pPr algn="just">
              <a:buNone/>
            </a:pPr>
            <a:r>
              <a:rPr lang="en-US" dirty="0" smtClean="0"/>
              <a:t>	</a:t>
            </a:r>
            <a:r>
              <a:rPr lang="en-US" b="1" dirty="0" smtClean="0">
                <a:solidFill>
                  <a:srgbClr val="002060"/>
                </a:solidFill>
              </a:rPr>
              <a:t>2. </a:t>
            </a:r>
            <a:r>
              <a:rPr lang="en-US" dirty="0" smtClean="0">
                <a:solidFill>
                  <a:srgbClr val="002060"/>
                </a:solidFill>
              </a:rPr>
              <a:t>In 1835, Lord Macaulay suggested that the medium of education in India should be English. The aim was to produce an army of clerks to assist the British. Incidentally, it also produced a new generation of intellectuals.</a:t>
            </a:r>
          </a:p>
          <a:p>
            <a:pPr algn="just">
              <a:buNone/>
            </a:pPr>
            <a:r>
              <a:rPr lang="en-US" dirty="0" smtClean="0">
                <a:solidFill>
                  <a:srgbClr val="002060"/>
                </a:solidFill>
              </a:rPr>
              <a:t>	Some of them tried to educate the masses. Some decided to convey the grievances of the people to the British Parliament.</a:t>
            </a:r>
          </a:p>
          <a:p>
            <a:pPr>
              <a:buNone/>
            </a:pPr>
            <a:endParaRPr lang="en-US" dirty="0"/>
          </a:p>
        </p:txBody>
      </p:sp>
      <p:pic>
        <p:nvPicPr>
          <p:cNvPr id="4" name="Picture 3" descr="m11.jpg"/>
          <p:cNvPicPr>
            <a:picLocks noChangeAspect="1"/>
          </p:cNvPicPr>
          <p:nvPr/>
        </p:nvPicPr>
        <p:blipFill>
          <a:blip r:embed="rId2"/>
          <a:srcRect l="14258" t="5853" r="14258" b="44824"/>
          <a:stretch>
            <a:fillRect/>
          </a:stretch>
        </p:blipFill>
        <p:spPr>
          <a:xfrm>
            <a:off x="4953000" y="914400"/>
            <a:ext cx="3886200" cy="2667000"/>
          </a:xfrm>
          <a:prstGeom prst="rect">
            <a:avLst/>
          </a:prstGeom>
        </p:spPr>
      </p:pic>
      <p:sp>
        <p:nvSpPr>
          <p:cNvPr id="5" name="TextBox 4"/>
          <p:cNvSpPr txBox="1"/>
          <p:nvPr/>
        </p:nvSpPr>
        <p:spPr>
          <a:xfrm>
            <a:off x="6629400" y="3657600"/>
            <a:ext cx="1608389" cy="369332"/>
          </a:xfrm>
          <a:prstGeom prst="rect">
            <a:avLst/>
          </a:prstGeom>
          <a:noFill/>
        </p:spPr>
        <p:txBody>
          <a:bodyPr wrap="none" rtlCol="0">
            <a:spAutoFit/>
          </a:bodyPr>
          <a:lstStyle/>
          <a:p>
            <a:r>
              <a:rPr lang="en-US" dirty="0" smtClean="0">
                <a:solidFill>
                  <a:schemeClr val="accent6">
                    <a:lumMod val="40000"/>
                    <a:lumOff val="60000"/>
                  </a:schemeClr>
                </a:solidFill>
              </a:rPr>
              <a:t>Lord  Macaulay</a:t>
            </a:r>
            <a:endParaRPr lang="en-US" dirty="0">
              <a:solidFill>
                <a:schemeClr val="accent6">
                  <a:lumMod val="40000"/>
                  <a:lumOff val="60000"/>
                </a:schemeClr>
              </a:solidFill>
            </a:endParaRPr>
          </a:p>
        </p:txBody>
      </p:sp>
      <p:pic>
        <p:nvPicPr>
          <p:cNvPr id="6" name="Picture 5" descr="m12.jpg"/>
          <p:cNvPicPr>
            <a:picLocks noChangeAspect="1"/>
          </p:cNvPicPr>
          <p:nvPr/>
        </p:nvPicPr>
        <p:blipFill>
          <a:blip r:embed="rId3"/>
          <a:stretch>
            <a:fillRect/>
          </a:stretch>
        </p:blipFill>
        <p:spPr>
          <a:xfrm>
            <a:off x="4953000" y="3657600"/>
            <a:ext cx="3962400" cy="28479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6">
              <a:lumMod val="20000"/>
              <a:lumOff val="80000"/>
            </a:schemeClr>
          </a:solidFill>
        </p:spPr>
        <p:txBody>
          <a:bodyPr>
            <a:normAutofit/>
          </a:bodyPr>
          <a:lstStyle/>
          <a:p>
            <a:r>
              <a:rPr lang="en-US" sz="3600" b="1" dirty="0" smtClean="0">
                <a:solidFill>
                  <a:srgbClr val="002060"/>
                </a:solidFill>
              </a:rPr>
              <a:t>Exercise for </a:t>
            </a:r>
            <a:r>
              <a:rPr lang="en-US" sz="3600" b="1" dirty="0" err="1" smtClean="0">
                <a:solidFill>
                  <a:srgbClr val="002060"/>
                </a:solidFill>
              </a:rPr>
              <a:t>Practise</a:t>
            </a:r>
            <a:r>
              <a:rPr lang="en-US" sz="3600" b="1" dirty="0" smtClean="0">
                <a:solidFill>
                  <a:srgbClr val="002060"/>
                </a:solidFill>
              </a:rPr>
              <a:t> (II)</a:t>
            </a:r>
            <a:endParaRPr lang="en-US" sz="3600" b="1" dirty="0">
              <a:solidFill>
                <a:srgbClr val="002060"/>
              </a:solidFill>
            </a:endParaRPr>
          </a:p>
        </p:txBody>
      </p:sp>
      <p:sp>
        <p:nvSpPr>
          <p:cNvPr id="3" name="Content Placeholder 2"/>
          <p:cNvSpPr>
            <a:spLocks noGrp="1"/>
          </p:cNvSpPr>
          <p:nvPr>
            <p:ph idx="1"/>
          </p:nvPr>
        </p:nvSpPr>
        <p:spPr>
          <a:xfrm>
            <a:off x="457200" y="1143000"/>
            <a:ext cx="8229600" cy="5410200"/>
          </a:xfrm>
        </p:spPr>
        <p:txBody>
          <a:bodyPr>
            <a:normAutofit fontScale="92500"/>
          </a:bodyPr>
          <a:lstStyle/>
          <a:p>
            <a:pPr marL="514350" indent="-514350" algn="just">
              <a:buAutoNum type="arabicPeriod"/>
            </a:pPr>
            <a:r>
              <a:rPr lang="en-US" b="1" dirty="0" smtClean="0">
                <a:solidFill>
                  <a:srgbClr val="002060"/>
                </a:solidFill>
              </a:rPr>
              <a:t>Name these people</a:t>
            </a:r>
          </a:p>
          <a:p>
            <a:pPr marL="514350" indent="-514350" algn="just">
              <a:buNone/>
            </a:pPr>
            <a:r>
              <a:rPr lang="en-US" dirty="0" smtClean="0">
                <a:solidFill>
                  <a:srgbClr val="002060"/>
                </a:solidFill>
              </a:rPr>
              <a:t>(</a:t>
            </a:r>
            <a:r>
              <a:rPr lang="en-US" dirty="0" err="1" smtClean="0">
                <a:solidFill>
                  <a:srgbClr val="002060"/>
                </a:solidFill>
              </a:rPr>
              <a:t>i</a:t>
            </a:r>
            <a:r>
              <a:rPr lang="en-US" dirty="0" smtClean="0">
                <a:solidFill>
                  <a:srgbClr val="002060"/>
                </a:solidFill>
              </a:rPr>
              <a:t>). Name the ruler who fought pitched battles against the British and died fighting.</a:t>
            </a:r>
          </a:p>
          <a:p>
            <a:pPr marL="514350" indent="-514350" algn="just">
              <a:buNone/>
            </a:pPr>
            <a:endParaRPr lang="en-US" dirty="0" smtClean="0">
              <a:solidFill>
                <a:srgbClr val="002060"/>
              </a:solidFill>
            </a:endParaRPr>
          </a:p>
          <a:p>
            <a:pPr algn="just">
              <a:buNone/>
            </a:pPr>
            <a:r>
              <a:rPr lang="en-US" dirty="0" smtClean="0">
                <a:solidFill>
                  <a:srgbClr val="002060"/>
                </a:solidFill>
              </a:rPr>
              <a:t>(ii). The person who wanted to reform the society.</a:t>
            </a:r>
          </a:p>
          <a:p>
            <a:pPr algn="just">
              <a:buNone/>
            </a:pPr>
            <a:endParaRPr lang="en-US" dirty="0" smtClean="0">
              <a:solidFill>
                <a:srgbClr val="002060"/>
              </a:solidFill>
            </a:endParaRPr>
          </a:p>
          <a:p>
            <a:pPr algn="just">
              <a:buNone/>
            </a:pPr>
            <a:r>
              <a:rPr lang="en-US" dirty="0" smtClean="0">
                <a:solidFill>
                  <a:srgbClr val="002060"/>
                </a:solidFill>
              </a:rPr>
              <a:t>(iii). The person who recommended the introduction of English education in India </a:t>
            </a:r>
          </a:p>
          <a:p>
            <a:pPr algn="just">
              <a:buNone/>
            </a:pPr>
            <a:r>
              <a:rPr lang="en-US" dirty="0" smtClean="0">
                <a:solidFill>
                  <a:srgbClr val="002060"/>
                </a:solidFill>
              </a:rPr>
              <a:t/>
            </a:r>
            <a:br>
              <a:rPr lang="en-US" dirty="0" smtClean="0">
                <a:solidFill>
                  <a:srgbClr val="002060"/>
                </a:solidFill>
              </a:rPr>
            </a:br>
            <a:endParaRPr lang="en-US"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6">
              <a:lumMod val="20000"/>
              <a:lumOff val="80000"/>
            </a:schemeClr>
          </a:solidFill>
        </p:spPr>
        <p:txBody>
          <a:bodyPr>
            <a:normAutofit/>
          </a:bodyPr>
          <a:lstStyle/>
          <a:p>
            <a:r>
              <a:rPr lang="en-US" sz="3600" b="1" dirty="0" smtClean="0">
                <a:solidFill>
                  <a:srgbClr val="002060"/>
                </a:solidFill>
              </a:rPr>
              <a:t>Exercise for </a:t>
            </a:r>
            <a:r>
              <a:rPr lang="en-US" sz="3600" b="1" dirty="0" err="1" smtClean="0">
                <a:solidFill>
                  <a:srgbClr val="002060"/>
                </a:solidFill>
              </a:rPr>
              <a:t>Practise</a:t>
            </a:r>
            <a:r>
              <a:rPr lang="en-US" sz="3600" b="1" dirty="0" smtClean="0">
                <a:solidFill>
                  <a:srgbClr val="002060"/>
                </a:solidFill>
              </a:rPr>
              <a:t> (III)</a:t>
            </a:r>
            <a:endParaRPr lang="en-US" sz="3600" b="1" dirty="0">
              <a:solidFill>
                <a:srgbClr val="002060"/>
              </a:solidFill>
            </a:endParaRPr>
          </a:p>
        </p:txBody>
      </p:sp>
      <p:sp>
        <p:nvSpPr>
          <p:cNvPr id="3" name="Content Placeholder 2"/>
          <p:cNvSpPr>
            <a:spLocks noGrp="1"/>
          </p:cNvSpPr>
          <p:nvPr>
            <p:ph idx="1"/>
          </p:nvPr>
        </p:nvSpPr>
        <p:spPr>
          <a:xfrm>
            <a:off x="457200" y="990600"/>
            <a:ext cx="8229600" cy="5135563"/>
          </a:xfrm>
        </p:spPr>
        <p:txBody>
          <a:bodyPr/>
          <a:lstStyle/>
          <a:p>
            <a:pPr>
              <a:buNone/>
            </a:pPr>
            <a:r>
              <a:rPr lang="en-US" b="1" dirty="0" smtClean="0">
                <a:solidFill>
                  <a:srgbClr val="002060"/>
                </a:solidFill>
              </a:rPr>
              <a:t>Mention the following :</a:t>
            </a:r>
          </a:p>
          <a:p>
            <a:pPr>
              <a:buNone/>
            </a:pPr>
            <a:r>
              <a:rPr lang="en-US" b="1" dirty="0" smtClean="0">
                <a:solidFill>
                  <a:srgbClr val="002060"/>
                </a:solidFill>
              </a:rPr>
              <a:t>(</a:t>
            </a:r>
            <a:r>
              <a:rPr lang="en-US" dirty="0" err="1" smtClean="0">
                <a:solidFill>
                  <a:srgbClr val="002060"/>
                </a:solidFill>
              </a:rPr>
              <a:t>i</a:t>
            </a:r>
            <a:r>
              <a:rPr lang="en-US" dirty="0" smtClean="0">
                <a:solidFill>
                  <a:srgbClr val="002060"/>
                </a:solidFill>
              </a:rPr>
              <a:t>). Two examples of social practices prevailing then.</a:t>
            </a:r>
          </a:p>
          <a:p>
            <a:pPr>
              <a:buNone/>
            </a:pPr>
            <a:endParaRPr lang="en-US" dirty="0" smtClean="0">
              <a:solidFill>
                <a:srgbClr val="002060"/>
              </a:solidFill>
            </a:endParaRPr>
          </a:p>
          <a:p>
            <a:pPr>
              <a:buNone/>
            </a:pPr>
            <a:r>
              <a:rPr lang="en-US" dirty="0" smtClean="0">
                <a:solidFill>
                  <a:srgbClr val="002060"/>
                </a:solidFill>
              </a:rPr>
              <a:t>(ii). Two oppressive policies of the British.</a:t>
            </a:r>
          </a:p>
          <a:p>
            <a:pPr>
              <a:buNone/>
            </a:pPr>
            <a:endParaRPr lang="en-US" dirty="0" smtClean="0">
              <a:solidFill>
                <a:srgbClr val="002060"/>
              </a:solidFill>
            </a:endParaRPr>
          </a:p>
          <a:p>
            <a:pPr>
              <a:buNone/>
            </a:pPr>
            <a:r>
              <a:rPr lang="en-US" dirty="0" smtClean="0">
                <a:solidFill>
                  <a:srgbClr val="002060"/>
                </a:solidFill>
              </a:rPr>
              <a:t>(iii). Two ways in which common people suffered.</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accent6">
              <a:lumMod val="20000"/>
              <a:lumOff val="80000"/>
            </a:schemeClr>
          </a:solidFill>
        </p:spPr>
        <p:txBody>
          <a:bodyPr/>
          <a:lstStyle/>
          <a:p>
            <a:r>
              <a:rPr lang="en-US" dirty="0" smtClean="0">
                <a:solidFill>
                  <a:srgbClr val="002060"/>
                </a:solidFill>
              </a:rPr>
              <a:t>Multiple Choice Questions</a:t>
            </a:r>
            <a:endParaRPr lang="en-US" dirty="0">
              <a:solidFill>
                <a:srgbClr val="002060"/>
              </a:solidFill>
            </a:endParaRPr>
          </a:p>
        </p:txBody>
      </p:sp>
      <p:sp>
        <p:nvSpPr>
          <p:cNvPr id="3" name="Content Placeholder 2"/>
          <p:cNvSpPr>
            <a:spLocks noGrp="1"/>
          </p:cNvSpPr>
          <p:nvPr>
            <p:ph idx="1"/>
          </p:nvPr>
        </p:nvSpPr>
        <p:spPr>
          <a:xfrm>
            <a:off x="457200" y="1066800"/>
            <a:ext cx="8229600" cy="5486400"/>
          </a:xfrm>
        </p:spPr>
        <p:txBody>
          <a:bodyPr>
            <a:normAutofit fontScale="85000" lnSpcReduction="10000"/>
          </a:bodyPr>
          <a:lstStyle/>
          <a:p>
            <a:pPr marL="514350" indent="-514350">
              <a:buAutoNum type="arabicPeriod"/>
            </a:pPr>
            <a:r>
              <a:rPr lang="en-US" dirty="0" smtClean="0"/>
              <a:t>Ram Mohan Roy, a learned man from Bengal tried to ____________</a:t>
            </a:r>
          </a:p>
          <a:p>
            <a:pPr marL="514350" indent="-514350">
              <a:buNone/>
            </a:pPr>
            <a:r>
              <a:rPr lang="en-US" dirty="0" smtClean="0"/>
              <a:t>(</a:t>
            </a:r>
            <a:r>
              <a:rPr lang="en-US" dirty="0" err="1" smtClean="0"/>
              <a:t>i</a:t>
            </a:r>
            <a:r>
              <a:rPr lang="en-US" dirty="0" smtClean="0"/>
              <a:t>). Reform our society</a:t>
            </a:r>
          </a:p>
          <a:p>
            <a:pPr marL="514350" indent="-514350">
              <a:buNone/>
            </a:pPr>
            <a:r>
              <a:rPr lang="en-US" dirty="0" smtClean="0"/>
              <a:t>(ii). Started newspapers</a:t>
            </a:r>
          </a:p>
          <a:p>
            <a:pPr marL="514350" indent="-514350">
              <a:buNone/>
            </a:pPr>
            <a:r>
              <a:rPr lang="en-US" dirty="0" smtClean="0"/>
              <a:t>(iii). Both (</a:t>
            </a:r>
            <a:r>
              <a:rPr lang="en-US" dirty="0" err="1" smtClean="0"/>
              <a:t>i</a:t>
            </a:r>
            <a:r>
              <a:rPr lang="en-US" dirty="0" smtClean="0"/>
              <a:t>) and (ii)</a:t>
            </a:r>
          </a:p>
          <a:p>
            <a:pPr marL="514350" indent="-514350">
              <a:buNone/>
            </a:pPr>
            <a:endParaRPr lang="en-US" dirty="0" smtClean="0"/>
          </a:p>
          <a:p>
            <a:pPr marL="514350" indent="-514350">
              <a:buNone/>
            </a:pPr>
            <a:r>
              <a:rPr lang="en-US" dirty="0" smtClean="0"/>
              <a:t>2. Who quote these words – ‘ cows are of different </a:t>
            </a:r>
            <a:r>
              <a:rPr lang="en-US" dirty="0" err="1" smtClean="0"/>
              <a:t>colours</a:t>
            </a:r>
            <a:r>
              <a:rPr lang="en-US" dirty="0" smtClean="0"/>
              <a:t>, but the </a:t>
            </a:r>
            <a:r>
              <a:rPr lang="en-US" dirty="0" err="1" smtClean="0"/>
              <a:t>colour</a:t>
            </a:r>
            <a:r>
              <a:rPr lang="en-US" dirty="0" smtClean="0"/>
              <a:t> of their milk is same. Same way the essence of every religion  is the same.’</a:t>
            </a:r>
          </a:p>
          <a:p>
            <a:pPr marL="514350" indent="-514350">
              <a:buNone/>
            </a:pPr>
            <a:r>
              <a:rPr lang="en-US" dirty="0" smtClean="0"/>
              <a:t>(</a:t>
            </a:r>
            <a:r>
              <a:rPr lang="en-US" dirty="0" err="1" smtClean="0"/>
              <a:t>i</a:t>
            </a:r>
            <a:r>
              <a:rPr lang="en-US" dirty="0" smtClean="0"/>
              <a:t>). Macaulay</a:t>
            </a:r>
          </a:p>
          <a:p>
            <a:pPr marL="514350" indent="-514350">
              <a:buNone/>
            </a:pPr>
            <a:r>
              <a:rPr lang="en-US" dirty="0" smtClean="0"/>
              <a:t>(ii). Bentinck</a:t>
            </a:r>
          </a:p>
          <a:p>
            <a:pPr marL="514350" indent="-514350">
              <a:buNone/>
            </a:pPr>
            <a:r>
              <a:rPr lang="en-US" dirty="0" smtClean="0"/>
              <a:t>(iii). Ram Mohan Roy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92500" lnSpcReduction="20000"/>
          </a:bodyPr>
          <a:lstStyle/>
          <a:p>
            <a:pPr>
              <a:buNone/>
            </a:pPr>
            <a:r>
              <a:rPr lang="en-US" dirty="0" smtClean="0"/>
              <a:t>3. Regulation III means:</a:t>
            </a:r>
          </a:p>
          <a:p>
            <a:pPr>
              <a:buNone/>
            </a:pPr>
            <a:r>
              <a:rPr lang="en-US" dirty="0" smtClean="0"/>
              <a:t>(</a:t>
            </a:r>
            <a:r>
              <a:rPr lang="en-US" dirty="0" err="1" smtClean="0"/>
              <a:t>i</a:t>
            </a:r>
            <a:r>
              <a:rPr lang="en-US" dirty="0" smtClean="0"/>
              <a:t>). Any Indian could be jailed without a trial in a court</a:t>
            </a:r>
          </a:p>
          <a:p>
            <a:pPr>
              <a:buNone/>
            </a:pPr>
            <a:r>
              <a:rPr lang="en-US" dirty="0" smtClean="0"/>
              <a:t>(ii). British goods imported to India were to be duty free.</a:t>
            </a:r>
          </a:p>
          <a:p>
            <a:pPr>
              <a:buNone/>
            </a:pPr>
            <a:r>
              <a:rPr lang="en-US" dirty="0" smtClean="0"/>
              <a:t>(iii). Equal salary to be given to Indians and British soldiers alike.</a:t>
            </a:r>
          </a:p>
          <a:p>
            <a:pPr>
              <a:buNone/>
            </a:pPr>
            <a:endParaRPr lang="en-US" dirty="0" smtClean="0"/>
          </a:p>
          <a:p>
            <a:pPr>
              <a:buNone/>
            </a:pPr>
            <a:r>
              <a:rPr lang="en-US" dirty="0" smtClean="0"/>
              <a:t>4. The first Governor General of India was –</a:t>
            </a:r>
          </a:p>
          <a:p>
            <a:pPr>
              <a:buNone/>
            </a:pPr>
            <a:r>
              <a:rPr lang="en-US" dirty="0" smtClean="0"/>
              <a:t>(</a:t>
            </a:r>
            <a:r>
              <a:rPr lang="en-US" dirty="0" err="1" smtClean="0"/>
              <a:t>i</a:t>
            </a:r>
            <a:r>
              <a:rPr lang="en-US" dirty="0" smtClean="0"/>
              <a:t>). Macaulay</a:t>
            </a:r>
          </a:p>
          <a:p>
            <a:pPr>
              <a:buNone/>
            </a:pPr>
            <a:r>
              <a:rPr lang="en-US" dirty="0" smtClean="0"/>
              <a:t>(ii). William Bentinck</a:t>
            </a:r>
          </a:p>
          <a:p>
            <a:pPr>
              <a:buNone/>
            </a:pPr>
            <a:r>
              <a:rPr lang="en-US" dirty="0" smtClean="0"/>
              <a:t>(iii). Dalhousie</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341</Words>
  <Application>Microsoft Office PowerPoint</Application>
  <PresentationFormat>On-screen Show (4:3)</PresentationFormat>
  <Paragraphs>60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Glimpses of the Past MODULE 2</vt:lpstr>
      <vt:lpstr>4.Raja Ram Mohan Roy(1772-1833)</vt:lpstr>
      <vt:lpstr>5. Oppression(1765-1835)</vt:lpstr>
      <vt:lpstr>6. Dissatisfaction (1835-56)</vt:lpstr>
      <vt:lpstr>6. Dissatisfaction (1835-56)</vt:lpstr>
      <vt:lpstr>Exercise for Practise (II)</vt:lpstr>
      <vt:lpstr>Exercise for Practise (III)</vt:lpstr>
      <vt:lpstr>Multiple Choice Questions</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Glimpses of the Past</dc:title>
  <dc:creator>Dell</dc:creator>
  <cp:lastModifiedBy>Dell</cp:lastModifiedBy>
  <cp:revision>14</cp:revision>
  <dcterms:created xsi:type="dcterms:W3CDTF">2020-04-28T15:58:34Z</dcterms:created>
  <dcterms:modified xsi:type="dcterms:W3CDTF">2020-04-29T05:30:42Z</dcterms:modified>
</cp:coreProperties>
</file>